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mienne" pitchFamily="8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ACFC-3310-43B3-A8FC-FFF170506638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3FEC-30FF-443E-9273-C56E84D9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A7448-DD61-479C-8B02-0DA171FFEB5E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EC35E-D594-47C5-B888-DC8EFFE2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8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4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-12265" y="-12527"/>
            <a:ext cx="727062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 smtClean="0">
                <a:solidFill>
                  <a:schemeClr val="bg1"/>
                </a:solidFill>
                <a:latin typeface="+mj-lt"/>
              </a:rPr>
              <a:t>Chapter 1: INTRODUCTION</a:t>
            </a:r>
          </a:p>
        </p:txBody>
      </p:sp>
      <p:pic>
        <p:nvPicPr>
          <p:cNvPr id="1026" name="Picture 2" descr="C:\Users\Nidal\Downloads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80" y="6172200"/>
            <a:ext cx="6172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633804"/>
            <a:ext cx="8207966" cy="646331"/>
          </a:xfrm>
        </p:spPr>
        <p:txBody>
          <a:bodyPr/>
          <a:lstStyle>
            <a:lvl1pPr algn="l">
              <a:defRPr u="sng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86740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560" y="457200"/>
            <a:ext cx="973220" cy="571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rtl="1"/>
            <a:fld id="{D13C4043-7FFF-4073-BD58-C378FCC18DFB}" type="datetimeFigureOut">
              <a:rPr lang="en-US" smtClean="0"/>
              <a:pPr algn="r" rtl="1"/>
              <a:t>3/9/2012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690" y="5746011"/>
            <a:ext cx="533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F8557DD-BFF2-4343-BCF6-159C6C9081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 descr="C:\Users\Nidal\Desktop\Robotics\Download\temp\site-name-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0" y="6172200"/>
            <a:ext cx="2057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12265" y="6477000"/>
            <a:ext cx="64816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/>
              <a:t>Faculty</a:t>
            </a:r>
            <a:r>
              <a:rPr lang="en-US" sz="1900" b="1" baseline="0" dirty="0" smtClean="0"/>
              <a:t> of Engineering - </a:t>
            </a:r>
            <a:r>
              <a:rPr lang="en-US" sz="1900" b="1" baseline="0" dirty="0" smtClean="0">
                <a:solidFill>
                  <a:srgbClr val="002060"/>
                </a:solidFill>
              </a:rPr>
              <a:t>M</a:t>
            </a:r>
            <a:r>
              <a:rPr lang="en-US" sz="1900" b="1" dirty="0" smtClean="0">
                <a:solidFill>
                  <a:srgbClr val="002060"/>
                </a:solidFill>
              </a:rPr>
              <a:t>echanical</a:t>
            </a:r>
            <a:r>
              <a:rPr lang="en-US" sz="1900" b="1" baseline="0" dirty="0" smtClean="0">
                <a:solidFill>
                  <a:srgbClr val="002060"/>
                </a:solidFill>
              </a:rPr>
              <a:t> Engineering Department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77000"/>
            <a:ext cx="6469380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258363" y="-12526"/>
            <a:ext cx="190964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mienne" pitchFamily="82" charset="0"/>
              </a:rPr>
              <a:t>ROBOTICS</a:t>
            </a:r>
            <a:endParaRPr lang="en-US" sz="3600" b="1" baseline="0" dirty="0" smtClean="0">
              <a:solidFill>
                <a:schemeClr val="accent6">
                  <a:lumMod val="50000"/>
                </a:schemeClr>
              </a:solidFill>
              <a:latin typeface="Amienne" pitchFamily="8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3805"/>
            <a:ext cx="916800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043-7FFF-4073-BD58-C378FCC18DFB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4043-7FFF-4073-BD58-C378FCC18DFB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4043-7FFF-4073-BD58-C378FCC18DFB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Robot:</a:t>
            </a:r>
          </a:p>
          <a:p>
            <a:pPr marL="457200" lvl="1" indent="0">
              <a:buNone/>
            </a:pPr>
            <a:r>
              <a:rPr lang="en-US" dirty="0" smtClean="0"/>
              <a:t>This name was firstly used by a “Czechoslovakian” dramatist </a:t>
            </a:r>
            <a:r>
              <a:rPr lang="en-US" dirty="0" err="1" smtClean="0"/>
              <a:t>Karel</a:t>
            </a:r>
            <a:r>
              <a:rPr lang="en-US" dirty="0" smtClean="0"/>
              <a:t> Capek, 1921.</a:t>
            </a:r>
          </a:p>
          <a:p>
            <a:r>
              <a:rPr lang="en-US" dirty="0" smtClean="0"/>
              <a:t>Aim:</a:t>
            </a:r>
          </a:p>
          <a:p>
            <a:pPr marL="457200" lvl="1" indent="0">
              <a:buNone/>
            </a:pPr>
            <a:r>
              <a:rPr lang="en-US" dirty="0" smtClean="0"/>
              <a:t>Robots were designed to be </a:t>
            </a:r>
            <a:r>
              <a:rPr lang="en-US" u="sng" dirty="0" smtClean="0"/>
              <a:t>perfect</a:t>
            </a:r>
            <a:r>
              <a:rPr lang="en-US" dirty="0" smtClean="0"/>
              <a:t> and </a:t>
            </a:r>
            <a:r>
              <a:rPr lang="en-US" u="sng" dirty="0" smtClean="0"/>
              <a:t>tireless workers </a:t>
            </a:r>
            <a:r>
              <a:rPr lang="en-US" dirty="0" smtClean="0"/>
              <a:t>who performed manual labor for human beings. Industrial robots were intended to </a:t>
            </a:r>
            <a:r>
              <a:rPr lang="en-US" u="sng" dirty="0" smtClean="0"/>
              <a:t>help human workers</a:t>
            </a:r>
            <a:r>
              <a:rPr lang="en-US" dirty="0" smtClean="0"/>
              <a:t>, </a:t>
            </a:r>
            <a:r>
              <a:rPr lang="en-US" u="sng" dirty="0" smtClean="0"/>
              <a:t>not to replace them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Characteristics:</a:t>
            </a:r>
          </a:p>
          <a:p>
            <a:pPr marL="457200" lvl="1" indent="0">
              <a:buNone/>
            </a:pPr>
            <a:r>
              <a:rPr lang="en-US" dirty="0" smtClean="0"/>
              <a:t>Specialized machine tool: </a:t>
            </a:r>
            <a:r>
              <a:rPr lang="en-US" u="sng" dirty="0" smtClean="0"/>
              <a:t>Consistent, unchanging, unthinking, untiring, hazardous jobs, and precise.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317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robots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Parallel Robot:</a:t>
            </a:r>
            <a:r>
              <a:rPr lang="en-US" b="1" dirty="0" smtClean="0"/>
              <a:t> </a:t>
            </a:r>
            <a:r>
              <a:rPr lang="en-US" dirty="0" smtClean="0"/>
              <a:t>Consists of a moving platform and a fixed base interconnected by several links. </a:t>
            </a:r>
          </a:p>
          <a:p>
            <a:pPr lvl="1"/>
            <a:r>
              <a:rPr lang="en-US" u="sng" dirty="0" smtClean="0"/>
              <a:t>Examples:</a:t>
            </a:r>
          </a:p>
          <a:p>
            <a:pPr marL="0" indent="0">
              <a:buNone/>
              <a:tabLst>
                <a:tab pos="347663" algn="l"/>
              </a:tabLst>
            </a:pPr>
            <a:r>
              <a:rPr lang="en-US" dirty="0" smtClean="0"/>
              <a:t>	</a:t>
            </a:r>
          </a:p>
          <a:p>
            <a:pPr marL="0" indent="0">
              <a:buNone/>
              <a:tabLst>
                <a:tab pos="347663" algn="l"/>
              </a:tabLst>
            </a:pPr>
            <a:endParaRPr lang="en-US" dirty="0" smtClean="0"/>
          </a:p>
        </p:txBody>
      </p:sp>
      <p:pic>
        <p:nvPicPr>
          <p:cNvPr id="2051" name="Picture 3" descr="C:\Users\Nidal\Downloads\pi_m850_tip_i4c_o_ep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t="6857" r="14141" b="18200"/>
          <a:stretch/>
        </p:blipFill>
        <p:spPr bwMode="auto">
          <a:xfrm>
            <a:off x="1295400" y="2900081"/>
            <a:ext cx="3263153" cy="33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dal\Downloads\image6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1" t="11620" r="3712" b="3387"/>
          <a:stretch/>
        </p:blipFill>
        <p:spPr bwMode="auto">
          <a:xfrm>
            <a:off x="5799215" y="2912255"/>
            <a:ext cx="3344785" cy="33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64" y="2929205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6-DoF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4344" y="2912255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3-DoF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6894" y="3903322"/>
            <a:ext cx="1366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Prismatic</a:t>
            </a:r>
          </a:p>
          <a:p>
            <a:r>
              <a:rPr lang="en-US" sz="2400" b="1" dirty="0" smtClean="0"/>
              <a:t>joints 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" y="4318820"/>
            <a:ext cx="13716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14400" y="4344953"/>
            <a:ext cx="1600200" cy="38936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26894" y="4918502"/>
            <a:ext cx="1380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Universal</a:t>
            </a:r>
          </a:p>
          <a:p>
            <a:r>
              <a:rPr lang="en-US" sz="2400" b="1" dirty="0" smtClean="0"/>
              <a:t>joints 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14400" y="5334000"/>
            <a:ext cx="137160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4400" y="5360133"/>
            <a:ext cx="1600200" cy="38936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26944" y="3429000"/>
            <a:ext cx="1354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Spherical</a:t>
            </a:r>
          </a:p>
          <a:p>
            <a:r>
              <a:rPr lang="en-US" sz="2400" b="1" dirty="0" smtClean="0"/>
              <a:t>joints 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74109" y="3657600"/>
            <a:ext cx="1179091" cy="27185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74109" y="3903322"/>
            <a:ext cx="2931691" cy="5226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13497" y="4922177"/>
            <a:ext cx="1314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Revolute</a:t>
            </a:r>
          </a:p>
          <a:p>
            <a:r>
              <a:rPr lang="en-US" sz="2400" b="1" dirty="0" smtClean="0"/>
              <a:t>joints 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454791" y="5181600"/>
            <a:ext cx="800100" cy="15607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54791" y="5363808"/>
            <a:ext cx="3079609" cy="19100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51134" y="3200400"/>
            <a:ext cx="136652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Platform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7107" y="4719935"/>
            <a:ext cx="788999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Base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robots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Serial Robot:</a:t>
            </a:r>
            <a:r>
              <a:rPr lang="en-US" b="1" dirty="0" smtClean="0"/>
              <a:t> </a:t>
            </a:r>
            <a:r>
              <a:rPr lang="en-US" dirty="0" smtClean="0"/>
              <a:t>Consists </a:t>
            </a:r>
            <a:r>
              <a:rPr lang="en-US" dirty="0"/>
              <a:t>series of links </a:t>
            </a:r>
            <a:r>
              <a:rPr lang="en-US" dirty="0" smtClean="0"/>
              <a:t>inter-connected </a:t>
            </a:r>
            <a:r>
              <a:rPr lang="en-US" dirty="0"/>
              <a:t>by </a:t>
            </a:r>
            <a:r>
              <a:rPr lang="en-US" dirty="0" smtClean="0"/>
              <a:t>joints </a:t>
            </a:r>
            <a:r>
              <a:rPr lang="en-US" dirty="0"/>
              <a:t>that extend from a base to an end-effector. </a:t>
            </a:r>
            <a:endParaRPr lang="en-US" dirty="0" smtClean="0"/>
          </a:p>
          <a:p>
            <a:pPr lvl="1"/>
            <a:r>
              <a:rPr lang="en-US" u="sng" dirty="0" smtClean="0"/>
              <a:t>Examples:</a:t>
            </a:r>
          </a:p>
          <a:p>
            <a:pPr marL="0" indent="0">
              <a:buNone/>
              <a:tabLst>
                <a:tab pos="347663" algn="l"/>
              </a:tabLst>
            </a:pPr>
            <a:r>
              <a:rPr lang="en-US" dirty="0" smtClean="0"/>
              <a:t>	</a:t>
            </a:r>
          </a:p>
          <a:p>
            <a:pPr marL="0" indent="0">
              <a:buNone/>
              <a:tabLst>
                <a:tab pos="347663" algn="l"/>
              </a:tabLst>
            </a:pPr>
            <a:endParaRPr lang="en-US" dirty="0" smtClean="0"/>
          </a:p>
        </p:txBody>
      </p:sp>
      <p:pic>
        <p:nvPicPr>
          <p:cNvPr id="1026" name="Picture 2" descr="Drill &amp; Po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93" y="2819400"/>
            <a:ext cx="45434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905225" y="2598003"/>
            <a:ext cx="1314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Revolute</a:t>
            </a:r>
          </a:p>
          <a:p>
            <a:pPr algn="ctr"/>
            <a:r>
              <a:rPr lang="en-US" sz="2400" b="1" dirty="0" smtClean="0"/>
              <a:t>joints </a:t>
            </a:r>
            <a:endParaRPr lang="en-US" sz="2400" b="1" dirty="0"/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 flipH="1">
            <a:off x="7905225" y="3429000"/>
            <a:ext cx="657488" cy="3048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905225" y="3429000"/>
            <a:ext cx="657487" cy="18288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 Die Casting Machinery, LLC number 16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88024"/>
            <a:ext cx="264795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85800" y="3881735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6-DoF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robots (Comparison)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35052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Parallel Robot: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Higher load</a:t>
            </a:r>
          </a:p>
          <a:p>
            <a:pPr marL="0" indent="0" algn="ctr">
              <a:buNone/>
            </a:pPr>
            <a:r>
              <a:rPr lang="en-US" dirty="0" smtClean="0"/>
              <a:t>Smaller workspace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  <a:tabLst>
                <a:tab pos="347663" algn="l"/>
              </a:tabLst>
            </a:pPr>
            <a:endParaRPr lang="en-US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800600" y="1905000"/>
            <a:ext cx="3505200" cy="190500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u="sng" dirty="0" smtClean="0"/>
              <a:t>Serial Robot:</a:t>
            </a: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Lower load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Bigger workspace </a:t>
            </a:r>
          </a:p>
          <a:p>
            <a:pPr marL="0" indent="0" algn="ctr">
              <a:buFont typeface="Arial" pitchFamily="34" charset="0"/>
              <a:buNone/>
              <a:tabLst>
                <a:tab pos="347663" algn="l"/>
              </a:tabLst>
            </a:pP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4724400"/>
            <a:ext cx="1711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This course!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>
            <a:stCxn id="26" idx="0"/>
            <a:endCxn id="22" idx="2"/>
          </p:cNvCxnSpPr>
          <p:nvPr/>
        </p:nvCxnSpPr>
        <p:spPr>
          <a:xfrm flipV="1">
            <a:off x="5885140" y="3810000"/>
            <a:ext cx="668060" cy="9144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Description of position and orientation</a:t>
            </a:r>
          </a:p>
          <a:p>
            <a:r>
              <a:rPr lang="en-US" b="1" dirty="0" smtClean="0"/>
              <a:t>Direct kinematics (position)</a:t>
            </a:r>
          </a:p>
          <a:p>
            <a:r>
              <a:rPr lang="en-US" b="1" dirty="0" smtClean="0"/>
              <a:t>Inverse kinematics</a:t>
            </a:r>
          </a:p>
          <a:p>
            <a:r>
              <a:rPr lang="en-US" b="1" dirty="0" smtClean="0"/>
              <a:t>Kinematics (velocities, accelerations and static forces)</a:t>
            </a:r>
          </a:p>
          <a:p>
            <a:r>
              <a:rPr lang="en-US" b="1" dirty="0" smtClean="0"/>
              <a:t>Dynamic analysis </a:t>
            </a:r>
          </a:p>
          <a:p>
            <a:r>
              <a:rPr lang="en-US" b="1" dirty="0" smtClean="0"/>
              <a:t>Trajectory generation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90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Preface: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Manipulators/Robots </a:t>
            </a:r>
            <a:r>
              <a:rPr lang="en-US" dirty="0"/>
              <a:t>consist of </a:t>
            </a:r>
            <a:r>
              <a:rPr lang="en-US" u="sng" dirty="0" smtClean="0"/>
              <a:t>rigid </a:t>
            </a:r>
            <a:r>
              <a:rPr lang="en-US" u="sng" dirty="0"/>
              <a:t>links</a:t>
            </a:r>
            <a:r>
              <a:rPr lang="en-US" dirty="0"/>
              <a:t>, which are connected by </a:t>
            </a:r>
            <a:r>
              <a:rPr lang="en-US" u="sng" dirty="0" smtClean="0"/>
              <a:t>joints</a:t>
            </a:r>
            <a:r>
              <a:rPr lang="en-US" dirty="0" smtClean="0"/>
              <a:t>. That are instrumented with </a:t>
            </a:r>
            <a:r>
              <a:rPr lang="en-US" u="sng" dirty="0"/>
              <a:t>position </a:t>
            </a:r>
            <a:r>
              <a:rPr lang="en-US" u="sng" dirty="0" smtClean="0"/>
              <a:t>sensors</a:t>
            </a:r>
            <a:r>
              <a:rPr lang="en-US" dirty="0" smtClean="0"/>
              <a:t>, which measure the relative position of neighboring links. </a:t>
            </a:r>
          </a:p>
          <a:p>
            <a:pPr marL="349250" indent="0">
              <a:buNone/>
            </a:pPr>
            <a:r>
              <a:rPr lang="en-US" dirty="0" smtClean="0"/>
              <a:t>Revolute joints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joint angles. </a:t>
            </a:r>
          </a:p>
          <a:p>
            <a:pPr marL="349250" indent="0">
              <a:buNone/>
            </a:pPr>
            <a:r>
              <a:rPr lang="en-US" dirty="0" smtClean="0"/>
              <a:t>Prismatic joints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joint offset/displacement.</a:t>
            </a:r>
          </a:p>
          <a:p>
            <a:pPr marL="349250" indent="0">
              <a:buNone/>
            </a:pPr>
            <a:r>
              <a:rPr lang="en-US" dirty="0" smtClean="0"/>
              <a:t>Robot base </a:t>
            </a:r>
            <a:r>
              <a:rPr lang="en-US" dirty="0" smtClean="0">
                <a:sym typeface="Wingdings" pitchFamily="2" charset="2"/>
              </a:rPr>
              <a:t> joints  links  End-Effector (tool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>
              <a:sym typeface="Wingdings" pitchFamily="2" charset="2"/>
            </a:endParaRPr>
          </a:p>
          <a:p>
            <a:pPr marL="349250" indent="0">
              <a:buNone/>
            </a:pPr>
            <a:r>
              <a:rPr lang="en-US" dirty="0" smtClean="0">
                <a:sym typeface="Wingdings" pitchFamily="2" charset="2"/>
              </a:rPr>
              <a:t>3D space (position &amp; orientation)  6 </a:t>
            </a:r>
            <a:r>
              <a:rPr lang="en-US" dirty="0" err="1" smtClean="0">
                <a:sym typeface="Wingdings" pitchFamily="2" charset="2"/>
              </a:rPr>
              <a:t>DoF</a:t>
            </a:r>
            <a:endParaRPr lang="en-US" dirty="0" smtClean="0">
              <a:sym typeface="Wingdings" pitchFamily="2" charset="2"/>
            </a:endParaRPr>
          </a:p>
          <a:p>
            <a:pPr marL="349250" indent="0">
              <a:buNone/>
            </a:pPr>
            <a:r>
              <a:rPr lang="en-US" dirty="0"/>
              <a:t>1 joint </a:t>
            </a:r>
            <a:r>
              <a:rPr lang="en-US" dirty="0">
                <a:sym typeface="Wingdings" pitchFamily="2" charset="2"/>
              </a:rPr>
              <a:t> 1 </a:t>
            </a:r>
            <a:r>
              <a:rPr lang="en-US" dirty="0" err="1">
                <a:sym typeface="Wingdings" pitchFamily="2" charset="2"/>
              </a:rPr>
              <a:t>DoF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mtClean="0">
                <a:sym typeface="Wingdings" pitchFamily="2" charset="2"/>
              </a:rPr>
              <a:t> robot of 6 </a:t>
            </a:r>
            <a:r>
              <a:rPr lang="en-US" dirty="0" smtClean="0">
                <a:sym typeface="Wingdings" pitchFamily="2" charset="2"/>
              </a:rPr>
              <a:t>joints (</a:t>
            </a:r>
            <a:r>
              <a:rPr lang="en-US" smtClean="0">
                <a:sym typeface="Wingdings" pitchFamily="2" charset="2"/>
              </a:rPr>
              <a:t>at least)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68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85165" y="2563743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è"/>
            </a:pPr>
            <a:r>
              <a:rPr lang="en-US" sz="4000" dirty="0" smtClean="0">
                <a:sym typeface="Wingdings" pitchFamily="2" charset="2"/>
              </a:rPr>
              <a:t>Chapter 2:</a:t>
            </a:r>
          </a:p>
          <a:p>
            <a:r>
              <a:rPr lang="en-US" sz="4000" dirty="0" smtClean="0">
                <a:sym typeface="Wingdings" pitchFamily="2" charset="2"/>
              </a:rPr>
              <a:t>     </a:t>
            </a:r>
            <a:r>
              <a:rPr lang="en-US" sz="4000" dirty="0" smtClean="0"/>
              <a:t>Description </a:t>
            </a:r>
            <a:r>
              <a:rPr lang="en-US" sz="4000" dirty="0"/>
              <a:t>of position and orientation</a:t>
            </a:r>
          </a:p>
        </p:txBody>
      </p:sp>
    </p:spTree>
    <p:extLst>
      <p:ext uri="{BB962C8B-B14F-4D97-AF65-F5344CB8AC3E}">
        <p14:creationId xmlns:p14="http://schemas.microsoft.com/office/powerpoint/2010/main" val="30449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277</Words>
  <Application>Microsoft Office PowerPoint</Application>
  <PresentationFormat>On-screen Show (4:3)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Amienne</vt:lpstr>
      <vt:lpstr>Master1</vt:lpstr>
      <vt:lpstr>Introduction:</vt:lpstr>
      <vt:lpstr>Types of robots </vt:lpstr>
      <vt:lpstr>Types of robots </vt:lpstr>
      <vt:lpstr>Types of robots (Comparison)</vt:lpstr>
      <vt:lpstr>Course Contents </vt:lpstr>
      <vt:lpstr>Preface: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Nidal</dc:creator>
  <cp:lastModifiedBy>Nidal</cp:lastModifiedBy>
  <cp:revision>32</cp:revision>
  <dcterms:created xsi:type="dcterms:W3CDTF">2012-09-01T14:22:39Z</dcterms:created>
  <dcterms:modified xsi:type="dcterms:W3CDTF">2012-09-03T20:02:51Z</dcterms:modified>
</cp:coreProperties>
</file>